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73" r:id="rId3"/>
    <p:sldId id="307" r:id="rId4"/>
    <p:sldId id="358" r:id="rId5"/>
    <p:sldId id="410" r:id="rId6"/>
    <p:sldId id="296" r:id="rId7"/>
    <p:sldId id="289" r:id="rId8"/>
    <p:sldId id="290" r:id="rId9"/>
    <p:sldId id="411" r:id="rId10"/>
    <p:sldId id="412" r:id="rId11"/>
    <p:sldId id="413" r:id="rId12"/>
    <p:sldId id="414" r:id="rId13"/>
    <p:sldId id="416" r:id="rId14"/>
    <p:sldId id="415" r:id="rId15"/>
    <p:sldId id="418" r:id="rId16"/>
    <p:sldId id="417" r:id="rId17"/>
    <p:sldId id="419" r:id="rId18"/>
    <p:sldId id="420" r:id="rId19"/>
    <p:sldId id="283" r:id="rId20"/>
    <p:sldId id="369" r:id="rId21"/>
    <p:sldId id="3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2" autoAdjust="0"/>
    <p:restoredTop sz="94660"/>
  </p:normalViewPr>
  <p:slideViewPr>
    <p:cSldViewPr snapToGrid="0">
      <p:cViewPr varScale="1">
        <p:scale>
          <a:sx n="71" d="100"/>
          <a:sy n="71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118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A0851-28B0-4D12-B5EC-7E90A15C0630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E4189-D26F-471E-ABFC-4462B6F9B8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759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103BE-6B83-4C32-BD7F-0DD87FDE6041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4BAA3-28A9-4B9D-AFC1-AF7846387E5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0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7" name="Shape 14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37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7" name="Shape 14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474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5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4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85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o do Título"/>
          <p:cNvSpPr txBox="1">
            <a:spLocks noGrp="1"/>
          </p:cNvSpPr>
          <p:nvPr>
            <p:ph type="title"/>
          </p:nvPr>
        </p:nvSpPr>
        <p:spPr>
          <a:xfrm>
            <a:off x="547566" y="500534"/>
            <a:ext cx="9998402" cy="1372000"/>
          </a:xfrm>
          <a:prstGeom prst="rect">
            <a:avLst/>
          </a:prstGeom>
        </p:spPr>
        <p:txBody>
          <a:bodyPr lIns="91423" tIns="91423" rIns="91423" bIns="91423" anchor="b"/>
          <a:lstStyle>
            <a:lvl1pPr>
              <a:defRPr sz="3200"/>
            </a:lvl1pPr>
          </a:lstStyle>
          <a:p>
            <a:r>
              <a:t>Texto do Título</a:t>
            </a:r>
          </a:p>
        </p:txBody>
      </p:sp>
      <p:sp>
        <p:nvSpPr>
          <p:cNvPr id="11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588121" y="6356350"/>
            <a:ext cx="298960" cy="2359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5414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3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0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2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7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0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3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A2AD-EAAB-4E9E-AA26-33455995562C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005B1-0AE7-43D2-866D-6057BDAD72B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7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gif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hyperlink" Target="https://github.com/afraniofilho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s://www.instagram.com/afraniofilho1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hyperlink" Target="https://www.youtube.com/c/6SigmaExcellence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hyperlink" Target="https://www.linkedin.com/in/afraniofilho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741" y="275544"/>
            <a:ext cx="7729757" cy="233910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pt-BR" sz="8000" b="1" dirty="0">
                <a:solidFill>
                  <a:srgbClr val="FFFF00"/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Data Science - Python</a:t>
            </a:r>
            <a:endParaRPr lang="en-US" sz="8000" b="1" dirty="0">
              <a:solidFill>
                <a:srgbClr val="FFFF00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5809" y="3079540"/>
            <a:ext cx="10728325" cy="270535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200" b="1" dirty="0" err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import</a:t>
            </a:r>
            <a:r>
              <a:rPr lang="pt-BR" sz="32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32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Menos é mais: simplificando análise de dados com Python</a:t>
            </a:r>
            <a:endParaRPr lang="pt-BR" sz="3200" b="1" dirty="0">
              <a:solidFill>
                <a:srgbClr val="5B9BD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pt-BR" sz="32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</a:t>
            </a:r>
            <a:r>
              <a:rPr lang="pt-BR" sz="32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32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Afrânio_Costa</a:t>
            </a:r>
          </a:p>
          <a:p>
            <a:pPr algn="l"/>
            <a:r>
              <a:rPr lang="pt-BR" sz="32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DateTime = “</a:t>
            </a:r>
            <a:r>
              <a:rPr lang="pt-BR" sz="32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17/</a:t>
            </a:r>
            <a:r>
              <a:rPr lang="pt-BR" sz="3200" b="1" dirty="0" err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Fev</a:t>
            </a:r>
            <a:r>
              <a:rPr lang="pt-BR" sz="32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/2024</a:t>
            </a:r>
            <a:r>
              <a:rPr lang="pt-BR" sz="32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endParaRPr lang="en-US" sz="32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8" name="Picture 4" descr="Resultado de imagem para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13" y="155410"/>
            <a:ext cx="2579370" cy="25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926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528B9-8991-7A3D-9699-118564F67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7FFBF2F4-CC9E-ADA2-6C36-D2D7B386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C40A7E61-8B1A-A7AB-4414-D1742DABE60F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55B22F-ED9C-8B77-35DC-FCDCCD14E30D}"/>
              </a:ext>
            </a:extLst>
          </p:cNvPr>
          <p:cNvSpPr txBox="1"/>
          <p:nvPr/>
        </p:nvSpPr>
        <p:spPr>
          <a:xfrm>
            <a:off x="1116797" y="843803"/>
            <a:ext cx="973497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Mas o que teria ocorrido de errado na estimativa do resultado da eleição?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O "</a:t>
            </a:r>
            <a:r>
              <a:rPr lang="pt-BR" i="1" dirty="0" err="1">
                <a:solidFill>
                  <a:srgbClr val="FFFF00"/>
                </a:solidFill>
              </a:rPr>
              <a:t>Literary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Digest</a:t>
            </a:r>
            <a:r>
              <a:rPr lang="pt-BR" dirty="0">
                <a:solidFill>
                  <a:srgbClr val="FFFF00"/>
                </a:solidFill>
              </a:rPr>
              <a:t>" optou pela quantidade aplicando a pesquisa na sua base de assinantes e em proprietários de automóveis e de telefones, ou seja, num grupo socioeconômico relativamente alto para a época da "Grande Recessão". 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Esse fato causou um </a:t>
            </a:r>
            <a:r>
              <a:rPr lang="pt-BR" u="sng" dirty="0">
                <a:solidFill>
                  <a:srgbClr val="FFFF00"/>
                </a:solidFill>
              </a:rPr>
              <a:t>viés</a:t>
            </a:r>
            <a:r>
              <a:rPr lang="pt-BR" dirty="0">
                <a:solidFill>
                  <a:srgbClr val="FFFF00"/>
                </a:solidFill>
              </a:rPr>
              <a:t> na amostragem apresentando um resultado não representativo da população de eleitores americanos.</a:t>
            </a:r>
          </a:p>
          <a:p>
            <a:r>
              <a:rPr lang="pt-BR" dirty="0"/>
              <a:t>”)</a:t>
            </a:r>
          </a:p>
        </p:txBody>
      </p:sp>
      <p:pic>
        <p:nvPicPr>
          <p:cNvPr id="2050" name="Picture 2" descr="Telefone rotativo antigo - Foto 1 de 12">
            <a:extLst>
              <a:ext uri="{FF2B5EF4-FFF2-40B4-BE49-F238E27FC236}">
                <a16:creationId xmlns:a16="http://schemas.microsoft.com/office/drawing/2014/main" id="{D5B99EC0-C37D-9E29-5BDA-0249A590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917" r="93083">
                        <a14:foregroundMark x1="8333" y1="39438" x2="4917" y2="41188"/>
                        <a14:foregroundMark x1="93083" y1="41000" x2="92750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227" y="3321423"/>
            <a:ext cx="1822917" cy="24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8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EC98-7181-35C7-56A7-65A7E583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9BF34540-3F3F-3B38-760A-4C18B2DDAC72}"/>
              </a:ext>
            </a:extLst>
          </p:cNvPr>
          <p:cNvSpPr/>
          <p:nvPr/>
        </p:nvSpPr>
        <p:spPr>
          <a:xfrm>
            <a:off x="1116797" y="2921396"/>
            <a:ext cx="113561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Image.open(</a:t>
            </a: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								</a:t>
            </a:r>
          </a:p>
          <a:p>
            <a:r>
              <a:rPr lang="pt-BR" sz="24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  </a:t>
            </a:r>
          </a:p>
        </p:txBody>
      </p:sp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7969CB8F-C76E-413C-B466-52EF38E8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4FBC87D7-F7A0-7D99-F15B-0B80EC3438BD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7F837C-E9CB-0D52-4BA0-60CEEC42AE8E}"/>
              </a:ext>
            </a:extLst>
          </p:cNvPr>
          <p:cNvSpPr txBox="1"/>
          <p:nvPr/>
        </p:nvSpPr>
        <p:spPr>
          <a:xfrm>
            <a:off x="1116797" y="843803"/>
            <a:ext cx="97349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O viés estatístico são erros de medição ou amostragem.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/>
              <a:t>”)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98AD3D-A496-CF89-B37D-6E0B3336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08" y="3452636"/>
            <a:ext cx="2819009" cy="26303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688CA58-AA6B-CB97-AAD2-8F3934105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898" y="3452636"/>
            <a:ext cx="2719019" cy="258850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C099DEE-380C-86B9-A9EA-8BDA9AFB40D6}"/>
              </a:ext>
            </a:extLst>
          </p:cNvPr>
          <p:cNvSpPr txBox="1"/>
          <p:nvPr/>
        </p:nvSpPr>
        <p:spPr>
          <a:xfrm>
            <a:off x="6552898" y="6245383"/>
            <a:ext cx="2719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Viés estatístico </a:t>
            </a:r>
            <a:endParaRPr 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CB0C41-44EF-8BCC-BA66-0626423A0FA1}"/>
              </a:ext>
            </a:extLst>
          </p:cNvPr>
          <p:cNvSpPr txBox="1"/>
          <p:nvPr/>
        </p:nvSpPr>
        <p:spPr>
          <a:xfrm>
            <a:off x="2408102" y="6245383"/>
            <a:ext cx="2719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Aleatório</a:t>
            </a:r>
            <a:endParaRPr 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191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DB6FB-0539-50A3-6021-BA71F4E80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830476E4-11C1-A5C3-4F8C-937466C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5B0B0E3A-4465-195D-8C60-3C6B2064CB2D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2FBB166-9702-DF01-25EF-BAC9996CD2CE}"/>
              </a:ext>
            </a:extLst>
          </p:cNvPr>
          <p:cNvSpPr txBox="1"/>
          <p:nvPr/>
        </p:nvSpPr>
        <p:spPr>
          <a:xfrm>
            <a:off x="1116797" y="843803"/>
            <a:ext cx="97349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Como evitar o viés de amostragem?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George Gallup utilizou o método da amostragem aleatória para obter uma amostra mais representativa dos eleitores dos EU.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A partir das respostas de apenas 50.000 entrevistados, previu que Franklin Roosevelt derrotaria Alf </a:t>
            </a:r>
            <a:r>
              <a:rPr lang="pt-BR" dirty="0" err="1">
                <a:solidFill>
                  <a:srgbClr val="FFFF00"/>
                </a:solidFill>
              </a:rPr>
              <a:t>Landon</a:t>
            </a:r>
            <a:r>
              <a:rPr lang="pt-BR" dirty="0">
                <a:solidFill>
                  <a:srgbClr val="FFFF00"/>
                </a:solidFill>
              </a:rPr>
              <a:t>.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/>
              <a:t>”)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84067F-F825-09F8-9373-A71CC015B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0" y="609830"/>
            <a:ext cx="1428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67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D69D3-DE70-2572-1C24-BD32C9744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8F47D788-AF88-45C8-8202-E6B3F0FDD582}"/>
              </a:ext>
            </a:extLst>
          </p:cNvPr>
          <p:cNvSpPr/>
          <p:nvPr/>
        </p:nvSpPr>
        <p:spPr>
          <a:xfrm>
            <a:off x="1116797" y="2228798"/>
            <a:ext cx="1013839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Image.open(</a:t>
            </a: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								</a:t>
            </a:r>
          </a:p>
          <a:p>
            <a:r>
              <a:rPr lang="pt-BR" sz="24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  </a:t>
            </a:r>
          </a:p>
        </p:txBody>
      </p:sp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ED6735DD-57E0-1424-6048-55EC8989B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9C67197A-2182-2702-C9D4-8186D6C60AD8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C8EF51-587B-3EEF-BF75-CDDDCDD94BC4}"/>
              </a:ext>
            </a:extLst>
          </p:cNvPr>
          <p:cNvSpPr txBox="1"/>
          <p:nvPr/>
        </p:nvSpPr>
        <p:spPr>
          <a:xfrm>
            <a:off x="1116797" y="843803"/>
            <a:ext cx="97349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População X Amostra</a:t>
            </a:r>
          </a:p>
          <a:p>
            <a:r>
              <a:rPr lang="pt-BR" dirty="0"/>
              <a:t>”)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CD81E6-0C3B-FB06-E4E7-C721D114C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37" y="2794731"/>
            <a:ext cx="5624481" cy="36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4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234D-2057-A18F-808D-342AF7076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9E0B8FF8-EC1F-15C9-6C93-6313E539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39845777-5950-3D0A-109B-E528B97123AC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FC6526-C62F-8FCE-D902-D8A25D80650C}"/>
              </a:ext>
            </a:extLst>
          </p:cNvPr>
          <p:cNvSpPr txBox="1"/>
          <p:nvPr/>
        </p:nvSpPr>
        <p:spPr>
          <a:xfrm>
            <a:off x="1116797" y="843803"/>
            <a:ext cx="97349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Suponha que desejamos gerar um perfil representativo de clientes!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Para uma correta amostragem precisamos responder:</a:t>
            </a:r>
          </a:p>
          <a:p>
            <a:r>
              <a:rPr lang="pt-BR" dirty="0">
                <a:solidFill>
                  <a:srgbClr val="FFFF00"/>
                </a:solidFill>
              </a:rPr>
              <a:t>		- Quem são os clientes?</a:t>
            </a:r>
          </a:p>
          <a:p>
            <a:r>
              <a:rPr lang="pt-BR" dirty="0">
                <a:solidFill>
                  <a:srgbClr val="FFFF00"/>
                </a:solidFill>
              </a:rPr>
              <a:t>		- Incluiremos clientes antigos?</a:t>
            </a:r>
          </a:p>
          <a:p>
            <a:r>
              <a:rPr lang="pt-BR" dirty="0">
                <a:solidFill>
                  <a:srgbClr val="FFFF00"/>
                </a:solidFill>
              </a:rPr>
              <a:t>		- Incluiremos as devoluções?</a:t>
            </a:r>
          </a:p>
          <a:p>
            <a:r>
              <a:rPr lang="pt-BR" dirty="0">
                <a:solidFill>
                  <a:srgbClr val="FFFF00"/>
                </a:solidFill>
              </a:rPr>
              <a:t>		- Revendedores?</a:t>
            </a:r>
          </a:p>
          <a:p>
            <a:r>
              <a:rPr lang="pt-BR" dirty="0">
                <a:solidFill>
                  <a:srgbClr val="FFFF00"/>
                </a:solidFill>
              </a:rPr>
              <a:t>		- Clientes Físicos ou Virtuais?</a:t>
            </a:r>
          </a:p>
          <a:p>
            <a:r>
              <a:rPr lang="pt-BR" dirty="0">
                <a:solidFill>
                  <a:srgbClr val="FFFF00"/>
                </a:solidFill>
              </a:rPr>
              <a:t>	</a:t>
            </a:r>
          </a:p>
          <a:p>
            <a:r>
              <a:rPr lang="pt-BR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03715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F27F-AF46-F9BA-113C-4D200FC78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6E79A04C-F54F-5342-D985-2741263954DB}"/>
              </a:ext>
            </a:extLst>
          </p:cNvPr>
          <p:cNvSpPr/>
          <p:nvPr/>
        </p:nvSpPr>
        <p:spPr>
          <a:xfrm>
            <a:off x="1116797" y="3521459"/>
            <a:ext cx="101383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Image.open(</a:t>
            </a: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						</a:t>
            </a:r>
          </a:p>
          <a:p>
            <a:r>
              <a:rPr lang="pt-BR" sz="24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  </a:t>
            </a:r>
          </a:p>
        </p:txBody>
      </p:sp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D90B9639-78BD-53D7-EABB-FFEC7615E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3011EF86-4E9F-0BF9-62B8-D5CA2C2EEDE0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50C0F5-82E3-F2AF-05BA-F87B8B090DE2}"/>
              </a:ext>
            </a:extLst>
          </p:cNvPr>
          <p:cNvSpPr txBox="1"/>
          <p:nvPr/>
        </p:nvSpPr>
        <p:spPr>
          <a:xfrm>
            <a:off x="1116797" y="843803"/>
            <a:ext cx="97349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Com essas informações podemos selecionar um procedimento de amostragem (por exemplo: amostragem estratificada).</a:t>
            </a:r>
          </a:p>
          <a:p>
            <a:r>
              <a:rPr lang="pt-BR" dirty="0">
                <a:solidFill>
                  <a:srgbClr val="FFFF00"/>
                </a:solidFill>
              </a:rPr>
              <a:t>	- Gênero, idade, horário de compra, região, etc.</a:t>
            </a:r>
          </a:p>
          <a:p>
            <a:r>
              <a:rPr lang="pt-BR" dirty="0"/>
              <a:t>”)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EBABD8-E224-1E36-EE4E-3D2AA6A1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80" y="3590894"/>
            <a:ext cx="7081557" cy="303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33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19D0C-7FF9-E315-0822-09F10EED1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FFC23898-DFE9-A515-0FBC-77754C0CA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FB7EA33E-2655-F735-A9D7-D1DC6DE989FA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E73C83-DD3B-41A7-ECD1-9E778A06BC9F}"/>
              </a:ext>
            </a:extLst>
          </p:cNvPr>
          <p:cNvSpPr txBox="1"/>
          <p:nvPr/>
        </p:nvSpPr>
        <p:spPr>
          <a:xfrm>
            <a:off x="1116797" y="843803"/>
            <a:ext cx="973497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</a:t>
            </a:r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Qualidade dos Dados (Tamanho x Qualidade)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</a:t>
            </a:r>
            <a:r>
              <a:rPr lang="pt-BR" i="1" dirty="0">
                <a:solidFill>
                  <a:srgbClr val="FFFF00"/>
                </a:solidFill>
              </a:rPr>
              <a:t>Quando menos é mais no Big Data....</a:t>
            </a:r>
            <a:endParaRPr lang="pt-BR" sz="2800" b="1" i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FFFF00"/>
                </a:solidFill>
              </a:rPr>
              <a:t> </a:t>
            </a:r>
          </a:p>
          <a:p>
            <a:r>
              <a:rPr lang="pt-BR" dirty="0">
                <a:solidFill>
                  <a:srgbClr val="FFFF00"/>
                </a:solidFill>
              </a:rPr>
              <a:t>  	- A amostragem aleatória não apenas reduz o viés mas também permite maior atenção à exploração e qualidade dos dados.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Geralmente é muito custoso rastrear valores faltantes ou avaliar os outliers em milhões de registros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A plotagem de dados e a inspeção manual são prejudicadas se houver dados em excesso.     </a:t>
            </a:r>
            <a:r>
              <a:rPr lang="pt-BR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02980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47FB-BA14-84A2-886A-81A7B421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58022E78-32EB-1895-7BE5-283364AE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0D0CA9E9-3F58-60DE-4F74-6A78FEB0E7D4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BB7E77D-532A-B3E5-D864-9C7D1892CAC1}"/>
              </a:ext>
            </a:extLst>
          </p:cNvPr>
          <p:cNvSpPr txBox="1"/>
          <p:nvPr/>
        </p:nvSpPr>
        <p:spPr>
          <a:xfrm>
            <a:off x="1116797" y="843803"/>
            <a:ext cx="97349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</a:t>
            </a:r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 Prático</a:t>
            </a:r>
            <a:r>
              <a:rPr lang="pt-BR" dirty="0">
                <a:solidFill>
                  <a:srgbClr val="FFFF00"/>
                </a:solidFill>
              </a:rPr>
              <a:t> : SLA (</a:t>
            </a:r>
            <a:r>
              <a:rPr lang="pt-BR" i="1" dirty="0">
                <a:solidFill>
                  <a:srgbClr val="FFFF00"/>
                </a:solidFill>
              </a:rPr>
              <a:t>Service Level Agreement</a:t>
            </a:r>
            <a:r>
              <a:rPr lang="pt-BR" dirty="0">
                <a:solidFill>
                  <a:srgbClr val="FFFF00"/>
                </a:solidFill>
              </a:rPr>
              <a:t>) do Atendimento de Compra de Material   </a:t>
            </a:r>
            <a:r>
              <a:rPr lang="pt-BR" dirty="0"/>
              <a:t>”)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0C48839-0FA6-358A-570B-2FC354E94AB4}"/>
              </a:ext>
            </a:extLst>
          </p:cNvPr>
          <p:cNvSpPr/>
          <p:nvPr/>
        </p:nvSpPr>
        <p:spPr>
          <a:xfrm>
            <a:off x="525126" y="2736476"/>
            <a:ext cx="2325650" cy="138504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FFFF00"/>
                </a:solidFill>
              </a:rPr>
              <a:t>Abrir Pedido de Compra (PO)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F4BD5FF-4646-7780-FF0F-E945C93B9C58}"/>
              </a:ext>
            </a:extLst>
          </p:cNvPr>
          <p:cNvSpPr/>
          <p:nvPr/>
        </p:nvSpPr>
        <p:spPr>
          <a:xfrm>
            <a:off x="3482185" y="2736475"/>
            <a:ext cx="2325650" cy="138504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FFFF00"/>
                </a:solidFill>
              </a:rPr>
              <a:t>Negociar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4FEB98-3469-62CE-3CDC-804BE540844F}"/>
              </a:ext>
            </a:extLst>
          </p:cNvPr>
          <p:cNvSpPr/>
          <p:nvPr/>
        </p:nvSpPr>
        <p:spPr>
          <a:xfrm>
            <a:off x="6434924" y="2736475"/>
            <a:ext cx="2325650" cy="138504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FFFF00"/>
                </a:solidFill>
              </a:rPr>
              <a:t>Aprovar PO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79B32E-3C46-14A5-2F8F-3FD6EB71E2EE}"/>
              </a:ext>
            </a:extLst>
          </p:cNvPr>
          <p:cNvSpPr/>
          <p:nvPr/>
        </p:nvSpPr>
        <p:spPr>
          <a:xfrm>
            <a:off x="9415203" y="2736475"/>
            <a:ext cx="2325650" cy="138504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FFFF00"/>
                </a:solidFill>
              </a:rPr>
              <a:t>Receber Material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E20275E-74D4-65D6-8B41-FBD77DBAA04B}"/>
              </a:ext>
            </a:extLst>
          </p:cNvPr>
          <p:cNvSpPr/>
          <p:nvPr/>
        </p:nvSpPr>
        <p:spPr>
          <a:xfrm>
            <a:off x="2850776" y="3220569"/>
            <a:ext cx="631409" cy="4168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E15BD69-23D5-EF0F-1797-A59D768E69AD}"/>
              </a:ext>
            </a:extLst>
          </p:cNvPr>
          <p:cNvSpPr/>
          <p:nvPr/>
        </p:nvSpPr>
        <p:spPr>
          <a:xfrm>
            <a:off x="5780295" y="3220569"/>
            <a:ext cx="631409" cy="4168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52CFC830-B66A-7A43-F917-31260FC5DB71}"/>
              </a:ext>
            </a:extLst>
          </p:cNvPr>
          <p:cNvSpPr/>
          <p:nvPr/>
        </p:nvSpPr>
        <p:spPr>
          <a:xfrm>
            <a:off x="8783794" y="3220569"/>
            <a:ext cx="631409" cy="4168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ave Esquerda 14">
            <a:extLst>
              <a:ext uri="{FF2B5EF4-FFF2-40B4-BE49-F238E27FC236}">
                <a16:creationId xmlns:a16="http://schemas.microsoft.com/office/drawing/2014/main" id="{450B9694-FF34-508B-EB6B-923A1459D22B}"/>
              </a:ext>
            </a:extLst>
          </p:cNvPr>
          <p:cNvSpPr/>
          <p:nvPr/>
        </p:nvSpPr>
        <p:spPr>
          <a:xfrm rot="16200000">
            <a:off x="4443433" y="1850134"/>
            <a:ext cx="632012" cy="6142973"/>
          </a:xfrm>
          <a:prstGeom prst="leftBrace">
            <a:avLst>
              <a:gd name="adj1" fmla="val 8333"/>
              <a:gd name="adj2" fmla="val 51065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38A2C7E-A296-2A5E-4BC9-FA38F6B8E559}"/>
              </a:ext>
            </a:extLst>
          </p:cNvPr>
          <p:cNvSpPr txBox="1"/>
          <p:nvPr/>
        </p:nvSpPr>
        <p:spPr>
          <a:xfrm>
            <a:off x="3166480" y="5380583"/>
            <a:ext cx="3867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SLA de Atendimento </a:t>
            </a: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8305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70AFB-D423-A0E8-9742-A6CB0C1EF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1A4A6280-98DC-BEE3-32FB-0631C0D3E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DAD8B5DD-A792-D6EB-DD1D-098E6E8393BB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5F1D59-344F-8BE4-F259-5D43A2AF80B1}"/>
              </a:ext>
            </a:extLst>
          </p:cNvPr>
          <p:cNvSpPr txBox="1"/>
          <p:nvPr/>
        </p:nvSpPr>
        <p:spPr>
          <a:xfrm>
            <a:off x="897990" y="1583391"/>
            <a:ext cx="97349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</a:t>
            </a:r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Vamos usar o Anaconda-Python e algumas bibliotecas para analisar os dados </a:t>
            </a:r>
            <a:r>
              <a:rPr lang="pt-BR" dirty="0"/>
              <a:t>”)</a:t>
            </a:r>
          </a:p>
        </p:txBody>
      </p:sp>
      <p:pic>
        <p:nvPicPr>
          <p:cNvPr id="3" name="Picture 2" descr="We Bare Bears Panda GIF - WeBareBears Panda Dancing GIFs">
            <a:extLst>
              <a:ext uri="{FF2B5EF4-FFF2-40B4-BE49-F238E27FC236}">
                <a16:creationId xmlns:a16="http://schemas.microsoft.com/office/drawing/2014/main" id="{79A1B154-0DC1-3A18-AA2B-3079309661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219" y="2799801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49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Resultado de imagem para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777" y="1488251"/>
            <a:ext cx="113904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33CCCC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eaLnBrk="1" hangingPunct="1">
              <a:buFontTx/>
              <a:buNone/>
            </a:pPr>
            <a:r>
              <a:rPr lang="pt-BR" sz="2800" dirty="0">
                <a:solidFill>
                  <a:srgbClr val="5B9BD5"/>
                </a:solidFill>
              </a:rPr>
              <a:t>print(“ </a:t>
            </a:r>
          </a:p>
          <a:p>
            <a:pPr eaLnBrk="1" hangingPunct="1">
              <a:buFontTx/>
              <a:buNone/>
            </a:pPr>
            <a:endParaRPr lang="pt-BR" sz="2800" dirty="0">
              <a:solidFill>
                <a:srgbClr val="5B9BD5"/>
              </a:solidFill>
            </a:endParaRPr>
          </a:p>
          <a:p>
            <a:pPr eaLnBrk="1" hangingPunct="1">
              <a:buFontTx/>
              <a:buNone/>
            </a:pPr>
            <a:r>
              <a:rPr lang="pt-BR" sz="2800" dirty="0">
                <a:solidFill>
                  <a:srgbClr val="5B9BD5"/>
                </a:solidFill>
              </a:rPr>
              <a:t>	</a:t>
            </a:r>
            <a:r>
              <a:rPr lang="pt-BR" sz="2800" dirty="0">
                <a:solidFill>
                  <a:srgbClr val="FFFF00"/>
                </a:solidFill>
              </a:rPr>
              <a:t>Qualquer pessoa pode aprender o que quiser, mas ninguém pode ensinar exceto para aqueles que querem aprender.</a:t>
            </a:r>
          </a:p>
          <a:p>
            <a:pPr eaLnBrk="1" hangingPunct="1">
              <a:buFontTx/>
              <a:buNone/>
            </a:pPr>
            <a:endParaRPr lang="pt-BR" altLang="en-US" sz="2800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en-US" altLang="en-US" sz="2800" dirty="0">
              <a:solidFill>
                <a:srgbClr val="FFFF00"/>
              </a:solidFill>
            </a:endParaRPr>
          </a:p>
          <a:p>
            <a:r>
              <a:rPr lang="pt-BR" sz="2800" dirty="0">
                <a:solidFill>
                  <a:srgbClr val="5B9BD5"/>
                </a:solidFill>
              </a:rPr>
              <a:t>”)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A71AB04-161E-3412-27A4-2639F215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88" y="3885663"/>
            <a:ext cx="7625001" cy="148408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8CA7D51-4196-8131-1BB8-C9223DDD02CF}"/>
              </a:ext>
            </a:extLst>
          </p:cNvPr>
          <p:cNvSpPr txBox="1"/>
          <p:nvPr/>
        </p:nvSpPr>
        <p:spPr>
          <a:xfrm>
            <a:off x="8206441" y="4008253"/>
            <a:ext cx="216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Henry Ford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D3AEC2B-A270-E50B-0BC7-781338CB912D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903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0777" y="1183304"/>
            <a:ext cx="113561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Agenda = {  </a:t>
            </a:r>
          </a:p>
          <a:p>
            <a:endParaRPr lang="pt-BR" sz="28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8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“</a:t>
            </a:r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1 Apresentações</a:t>
            </a:r>
          </a:p>
          <a:p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2 Ciência de Dados e Linguagem Python</a:t>
            </a:r>
          </a:p>
          <a:p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3 Case </a:t>
            </a:r>
            <a:r>
              <a:rPr lang="pt-BR" sz="2800" b="1" i="1" dirty="0" err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Literary</a:t>
            </a:r>
            <a:r>
              <a:rPr lang="pt-BR" sz="2800" b="1" i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Digest</a:t>
            </a:r>
            <a:r>
              <a:rPr lang="pt-BR" sz="2800" b="1" i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(Quando o Big Data falhou!)</a:t>
            </a:r>
          </a:p>
          <a:p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4 Viés de Seleção</a:t>
            </a:r>
          </a:p>
          <a:p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5 A Qualidade dos Dados (Tamanho x Qualidade)</a:t>
            </a:r>
          </a:p>
          <a:p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6 Case Prático no Anaconda-</a:t>
            </a:r>
            <a:r>
              <a:rPr lang="pt-BR" sz="2800" b="1" dirty="0" err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Jupyter</a:t>
            </a:r>
            <a:endParaRPr lang="pt-BR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7 Considerações finais</a:t>
            </a:r>
            <a:r>
              <a:rPr lang="pt-BR" sz="28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 </a:t>
            </a:r>
          </a:p>
          <a:p>
            <a:r>
              <a:rPr lang="pt-BR" sz="2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</a:t>
            </a:r>
            <a:r>
              <a:rPr lang="pt-BR" sz="28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endParaRPr lang="pt-BR" sz="28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4758" y="133811"/>
            <a:ext cx="7666167" cy="952039"/>
            <a:chOff x="164758" y="133811"/>
            <a:chExt cx="7666167" cy="952039"/>
          </a:xfrm>
        </p:grpSpPr>
        <p:sp>
          <p:nvSpPr>
            <p:cNvPr id="3" name="TextBox 2"/>
            <p:cNvSpPr txBox="1"/>
            <p:nvPr/>
          </p:nvSpPr>
          <p:spPr>
            <a:xfrm>
              <a:off x="1116797" y="212798"/>
              <a:ext cx="6714128" cy="7755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rtlCol="0" anchor="b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8000" b="1">
                  <a:solidFill>
                    <a:srgbClr val="FFFF00"/>
                  </a:solidFill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pt-BR" sz="4800" dirty="0"/>
                <a:t>Data Science - Python</a:t>
              </a:r>
              <a:endParaRPr lang="en-US" sz="4800" dirty="0"/>
            </a:p>
          </p:txBody>
        </p:sp>
        <p:pic>
          <p:nvPicPr>
            <p:cNvPr id="10" name="Picture 4" descr="Resultado de imagem para pyth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58" y="133811"/>
              <a:ext cx="952039" cy="952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9553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Resultado de imagem para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777" y="1488251"/>
            <a:ext cx="113904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33CCCC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endParaRPr lang="pt-BR" sz="2800" dirty="0">
              <a:solidFill>
                <a:srgbClr val="5B9BD5"/>
              </a:solidFill>
            </a:endParaRPr>
          </a:p>
          <a:p>
            <a:r>
              <a:rPr lang="pt-BR" sz="2800" dirty="0">
                <a:solidFill>
                  <a:srgbClr val="5B9BD5"/>
                </a:solidFill>
              </a:rPr>
              <a:t>print(“</a:t>
            </a:r>
            <a:r>
              <a:rPr lang="pt-BR" sz="2800" dirty="0">
                <a:solidFill>
                  <a:srgbClr val="FFFF00"/>
                </a:solidFill>
              </a:rPr>
              <a:t>Obrigado</a:t>
            </a:r>
            <a:r>
              <a:rPr lang="pt-BR" sz="2800" dirty="0">
                <a:solidFill>
                  <a:srgbClr val="5B9BD5"/>
                </a:solidFill>
              </a:rPr>
              <a:t>”)</a:t>
            </a:r>
          </a:p>
          <a:p>
            <a:endParaRPr lang="pt-BR" sz="2800" dirty="0">
              <a:solidFill>
                <a:srgbClr val="5B9BD5"/>
              </a:solidFill>
            </a:endParaRPr>
          </a:p>
          <a:p>
            <a:r>
              <a:rPr lang="pt-BR" sz="2800" dirty="0">
                <a:solidFill>
                  <a:srgbClr val="5B9BD5"/>
                </a:solidFill>
              </a:rPr>
              <a:t>print(“</a:t>
            </a:r>
            <a:r>
              <a:rPr lang="pt-BR" sz="2800" dirty="0">
                <a:solidFill>
                  <a:srgbClr val="FFFF00"/>
                </a:solidFill>
              </a:rPr>
              <a:t>Perguntas e Respostas</a:t>
            </a:r>
            <a:r>
              <a:rPr lang="pt-BR" sz="2800" dirty="0">
                <a:solidFill>
                  <a:srgbClr val="5B9BD5"/>
                </a:solidFill>
              </a:rPr>
              <a:t>”)</a:t>
            </a:r>
          </a:p>
          <a:p>
            <a:endParaRPr lang="pt-BR" sz="2800" dirty="0">
              <a:solidFill>
                <a:srgbClr val="5B9BD5"/>
              </a:solidFill>
            </a:endParaRPr>
          </a:p>
          <a:p>
            <a:r>
              <a:rPr lang="pt-BR" sz="2800" dirty="0" err="1">
                <a:solidFill>
                  <a:srgbClr val="5B9BD5"/>
                </a:solidFill>
              </a:rPr>
              <a:t>exit</a:t>
            </a:r>
            <a:r>
              <a:rPr lang="pt-BR" sz="2800" dirty="0">
                <a:solidFill>
                  <a:srgbClr val="5B9BD5"/>
                </a:solidFill>
              </a:rPr>
              <a:t>()</a:t>
            </a:r>
          </a:p>
          <a:p>
            <a:endParaRPr lang="pt-BR" sz="2800" dirty="0">
              <a:solidFill>
                <a:srgbClr val="5B9BD5"/>
              </a:solidFill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B9068E5-437F-7894-EF52-3F4030AA1E24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5695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Resultado de imagem para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BE41412-15F8-DE02-8323-E5CECF67F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992" y="231265"/>
            <a:ext cx="5488419" cy="421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2A4C67E-D1F2-77ED-F9AF-79D355860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337" y="-25525"/>
            <a:ext cx="3267693" cy="2450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143" y="1098286"/>
            <a:ext cx="1139046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33CCCC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2800" dirty="0" err="1">
                <a:solidFill>
                  <a:srgbClr val="5B9BD5"/>
                </a:solidFill>
              </a:rPr>
              <a:t>Computadores_Quânticos</a:t>
            </a:r>
            <a:r>
              <a:rPr lang="pt-BR" sz="2800" dirty="0">
                <a:solidFill>
                  <a:srgbClr val="5B9BD5"/>
                </a:solidFill>
              </a:rPr>
              <a:t>= “</a:t>
            </a:r>
          </a:p>
          <a:p>
            <a:endParaRPr lang="pt-BR" sz="2800" dirty="0">
              <a:solidFill>
                <a:srgbClr val="5B9BD5"/>
              </a:solidFill>
            </a:endParaRPr>
          </a:p>
          <a:p>
            <a:r>
              <a:rPr lang="pt-BR" sz="2800" dirty="0">
                <a:solidFill>
                  <a:srgbClr val="5B9BD5"/>
                </a:solidFill>
              </a:rPr>
              <a:t>	</a:t>
            </a:r>
            <a:r>
              <a:rPr lang="pt-BR" sz="2800" dirty="0">
                <a:solidFill>
                  <a:srgbClr val="FFFF00"/>
                </a:solidFill>
              </a:rPr>
              <a:t>- Física do mundo atômico!</a:t>
            </a:r>
          </a:p>
          <a:p>
            <a:r>
              <a:rPr lang="pt-BR" sz="2800" dirty="0">
                <a:solidFill>
                  <a:srgbClr val="FFFF00"/>
                </a:solidFill>
              </a:rPr>
              <a:t>	- Computadores que seguem as leis da física quântica!</a:t>
            </a:r>
          </a:p>
          <a:p>
            <a:r>
              <a:rPr lang="pt-BR" sz="2800" dirty="0">
                <a:solidFill>
                  <a:srgbClr val="FFFF00"/>
                </a:solidFill>
              </a:rPr>
              <a:t>		- Superposição e emaranhamento quântico.</a:t>
            </a:r>
          </a:p>
          <a:p>
            <a:endParaRPr lang="pt-BR" sz="2800" dirty="0">
              <a:solidFill>
                <a:srgbClr val="FFFF00"/>
              </a:solidFill>
            </a:endParaRPr>
          </a:p>
          <a:p>
            <a:endParaRPr lang="pt-BR" sz="2800" dirty="0">
              <a:solidFill>
                <a:srgbClr val="FFFF00"/>
              </a:solidFill>
            </a:endParaRPr>
          </a:p>
          <a:p>
            <a:endParaRPr lang="pt-BR" sz="2800" dirty="0">
              <a:solidFill>
                <a:srgbClr val="FFFF00"/>
              </a:solidFill>
            </a:endParaRPr>
          </a:p>
          <a:p>
            <a:r>
              <a:rPr lang="pt-BR" sz="2800" dirty="0">
                <a:solidFill>
                  <a:srgbClr val="FFFF00"/>
                </a:solidFill>
              </a:rPr>
              <a:t>	- Atualmente se trabalha com aproximações e tentativas experimentais em laboratório.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	- Os computadores quânticos são capazes de simular as reações internas de uma bateria a nível molecular, o que não é possível com computadores clássicos atualmente.</a:t>
            </a:r>
          </a:p>
          <a:p>
            <a:r>
              <a:rPr lang="pt-BR" sz="2800" dirty="0">
                <a:solidFill>
                  <a:srgbClr val="FFFF00"/>
                </a:solidFill>
              </a:rPr>
              <a:t>	</a:t>
            </a:r>
            <a:endParaRPr lang="pt-BR" sz="2800" dirty="0">
              <a:solidFill>
                <a:srgbClr val="5B9BD5"/>
              </a:solidFill>
            </a:endParaRPr>
          </a:p>
        </p:txBody>
      </p:sp>
      <p:pic>
        <p:nvPicPr>
          <p:cNvPr id="6" name="Picture 2" descr="The computational power of Quantum Computers: an intuitive guide | by Karel  Dumon | Medium">
            <a:extLst>
              <a:ext uri="{FF2B5EF4-FFF2-40B4-BE49-F238E27FC236}">
                <a16:creationId xmlns:a16="http://schemas.microsoft.com/office/drawing/2014/main" id="{DE746251-FA80-2AA5-AFE2-F1A7FDB85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9" y="2966885"/>
            <a:ext cx="2061144" cy="15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emaranhamento quântico. Tamanho: 230 x 160. Fonte: nebulosacabulosa.blogspot.com">
            <a:extLst>
              <a:ext uri="{FF2B5EF4-FFF2-40B4-BE49-F238E27FC236}">
                <a16:creationId xmlns:a16="http://schemas.microsoft.com/office/drawing/2014/main" id="{320F1633-AE1E-AC55-D618-75B8C504E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146" y="3369735"/>
            <a:ext cx="1689557" cy="11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8FC966-7019-F29B-9CDB-4ABF7752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81" y="3314843"/>
            <a:ext cx="1916544" cy="121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977CBA-EE53-740F-C6B7-DFA174A87F1C}"/>
              </a:ext>
            </a:extLst>
          </p:cNvPr>
          <p:cNvSpPr txBox="1"/>
          <p:nvPr/>
        </p:nvSpPr>
        <p:spPr>
          <a:xfrm>
            <a:off x="4869079" y="3752203"/>
            <a:ext cx="181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Gato</a:t>
            </a:r>
            <a:r>
              <a:rPr lang="en-US" dirty="0">
                <a:solidFill>
                  <a:srgbClr val="FFFF00"/>
                </a:solidFill>
              </a:rPr>
              <a:t> Schrödinger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50A71BF-97FC-00BA-9844-E4A5750D93A9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0507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Mulher posando para foto&#10;&#10;Descrição gerada automaticamente com confiança média">
            <a:extLst>
              <a:ext uri="{FF2B5EF4-FFF2-40B4-BE49-F238E27FC236}">
                <a16:creationId xmlns:a16="http://schemas.microsoft.com/office/drawing/2014/main" id="{6262E084-E136-46F2-A239-6B8EE0125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8195"/>
            <a:ext cx="5341011" cy="3559805"/>
          </a:xfrm>
          <a:prstGeom prst="rect">
            <a:avLst/>
          </a:prstGeom>
        </p:spPr>
      </p:pic>
      <p:sp>
        <p:nvSpPr>
          <p:cNvPr id="1471" name="Forma Livre: Forma 11"/>
          <p:cNvSpPr/>
          <p:nvPr/>
        </p:nvSpPr>
        <p:spPr>
          <a:xfrm rot="16200000">
            <a:off x="10190635" y="4381237"/>
            <a:ext cx="1990451" cy="20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7" y="0"/>
                </a:moveTo>
                <a:lnTo>
                  <a:pt x="21600" y="10"/>
                </a:lnTo>
                <a:lnTo>
                  <a:pt x="21600" y="9076"/>
                </a:lnTo>
                <a:lnTo>
                  <a:pt x="21397" y="9065"/>
                </a:lnTo>
                <a:cubicBezTo>
                  <a:pt x="14683" y="9065"/>
                  <a:pt x="9240" y="14406"/>
                  <a:pt x="9240" y="20994"/>
                </a:cubicBezTo>
                <a:lnTo>
                  <a:pt x="9271" y="21600"/>
                </a:lnTo>
                <a:lnTo>
                  <a:pt x="16" y="21600"/>
                </a:lnTo>
                <a:lnTo>
                  <a:pt x="0" y="20994"/>
                </a:lnTo>
                <a:cubicBezTo>
                  <a:pt x="0" y="9399"/>
                  <a:pt x="9580" y="0"/>
                  <a:pt x="21397" y="0"/>
                </a:cubicBezTo>
                <a:close/>
              </a:path>
            </a:pathLst>
          </a:custGeom>
          <a:solidFill>
            <a:srgbClr val="3CDBC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/>
          </a:p>
        </p:txBody>
      </p:sp>
      <p:sp>
        <p:nvSpPr>
          <p:cNvPr id="1474" name="Linha"/>
          <p:cNvSpPr/>
          <p:nvPr/>
        </p:nvSpPr>
        <p:spPr>
          <a:xfrm rot="18900000">
            <a:off x="9761341" y="6095137"/>
            <a:ext cx="116852" cy="405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55" h="21600" extrusionOk="0">
                <a:moveTo>
                  <a:pt x="17755" y="21600"/>
                </a:moveTo>
                <a:cubicBezTo>
                  <a:pt x="15492" y="21079"/>
                  <a:pt x="13413" y="20468"/>
                  <a:pt x="11518" y="19789"/>
                </a:cubicBezTo>
                <a:cubicBezTo>
                  <a:pt x="-3833" y="14290"/>
                  <a:pt x="-3845" y="5496"/>
                  <a:pt x="11518" y="0"/>
                </a:cubicBezTo>
              </a:path>
            </a:pathLst>
          </a:custGeom>
          <a:ln w="292100">
            <a:solidFill>
              <a:srgbClr val="3CDBC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938" dirty="0"/>
          </a:p>
        </p:txBody>
      </p:sp>
      <p:sp>
        <p:nvSpPr>
          <p:cNvPr id="9" name="Text Box 82">
            <a:extLst>
              <a:ext uri="{FF2B5EF4-FFF2-40B4-BE49-F238E27FC236}">
                <a16:creationId xmlns:a16="http://schemas.microsoft.com/office/drawing/2014/main" id="{18765F9D-97DC-4FD6-9CCE-BFAABA9CA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143" y="257884"/>
            <a:ext cx="4527395" cy="710964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71450" eaLnBrk="1" hangingPunct="1">
              <a:lnSpc>
                <a:spcPct val="90000"/>
              </a:lnSpc>
              <a:spcBef>
                <a:spcPct val="0"/>
              </a:spcBef>
              <a:defRPr sz="4800" b="1" kern="1200" cap="all">
                <a:solidFill>
                  <a:srgbClr val="19227D"/>
                </a:solidFill>
                <a:latin typeface="Gilroy ExtraBold"/>
              </a:defRPr>
            </a:lvl1pPr>
          </a:lstStyle>
          <a:p>
            <a:r>
              <a:rPr lang="pt-BR" sz="2400" dirty="0"/>
              <a:t>Quem sou eu?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89D18B-22E2-4ABF-9FE1-4AA4D8DE2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59832" cy="12562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633C39-0F58-454A-BE56-D0CBA2D34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11" y="2995155"/>
            <a:ext cx="6859196" cy="386284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D175B8D-A2DB-4D73-B19A-D07463F11B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01" y="1256251"/>
            <a:ext cx="3262096" cy="2444910"/>
          </a:xfrm>
          <a:prstGeom prst="rect">
            <a:avLst/>
          </a:prstGeom>
        </p:spPr>
      </p:pic>
      <p:pic>
        <p:nvPicPr>
          <p:cNvPr id="38" name="Imagem 37" descr="Pessoa de balanço&#10;&#10;Descrição gerada automaticamente com confiança baixa">
            <a:extLst>
              <a:ext uri="{FF2B5EF4-FFF2-40B4-BE49-F238E27FC236}">
                <a16:creationId xmlns:a16="http://schemas.microsoft.com/office/drawing/2014/main" id="{5F6E7F81-B5A1-441C-9AF5-2C3599B826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24"/>
            <a:ext cx="3262096" cy="2632386"/>
          </a:xfrm>
          <a:prstGeom prst="rect">
            <a:avLst/>
          </a:prstGeom>
        </p:spPr>
      </p:pic>
      <p:pic>
        <p:nvPicPr>
          <p:cNvPr id="3" name="Imagem 2" descr="Homem de terno e gravata na frente de uma placa&#10;&#10;Descrição gerada automaticamente">
            <a:extLst>
              <a:ext uri="{FF2B5EF4-FFF2-40B4-BE49-F238E27FC236}">
                <a16:creationId xmlns:a16="http://schemas.microsoft.com/office/drawing/2014/main" id="{CADC5FB3-6F3C-4B50-81AA-58368A9459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" y="28532"/>
            <a:ext cx="1837064" cy="17727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58F237-DBD0-3D98-5257-B82BC92D99C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9"/>
          <a:stretch/>
        </p:blipFill>
        <p:spPr>
          <a:xfrm>
            <a:off x="1" y="3988564"/>
            <a:ext cx="1833112" cy="215683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87380EB-53EE-F859-82F5-9916D1BC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53" y="1301060"/>
            <a:ext cx="4419731" cy="38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E325A8-6EF3-2D91-08D2-7312BC010C1B}"/>
              </a:ext>
            </a:extLst>
          </p:cNvPr>
          <p:cNvSpPr txBox="1"/>
          <p:nvPr/>
        </p:nvSpPr>
        <p:spPr>
          <a:xfrm>
            <a:off x="6729916" y="1801279"/>
            <a:ext cx="2637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Membro do Comite </a:t>
            </a:r>
          </a:p>
          <a:p>
            <a:r>
              <a:rPr lang="pt-BR" b="1" dirty="0">
                <a:solidFill>
                  <a:schemeClr val="bg1"/>
                </a:solidFill>
              </a:rPr>
              <a:t>de Tecnologias Quânticas </a:t>
            </a:r>
          </a:p>
          <a:p>
            <a:r>
              <a:rPr lang="pt-BR" b="1" dirty="0">
                <a:solidFill>
                  <a:schemeClr val="bg1"/>
                </a:solidFill>
              </a:rPr>
              <a:t>da ABNT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3CBA941-DD6B-7973-5F6B-9AAFD21B6C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238" y="5300116"/>
            <a:ext cx="3062678" cy="147923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B0049B-3326-A5C3-5134-E1ECEE75D1C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80" b="91018" l="6392" r="89897">
                        <a14:foregroundMark x1="6392" y1="50299" x2="6392" y2="50299"/>
                        <a14:foregroundMark x1="51753" y1="91018" x2="51753" y2="91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305" y="-11809"/>
            <a:ext cx="2016761" cy="20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699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2">
            <a:extLst>
              <a:ext uri="{FF2B5EF4-FFF2-40B4-BE49-F238E27FC236}">
                <a16:creationId xmlns:a16="http://schemas.microsoft.com/office/drawing/2014/main" id="{18765F9D-97DC-4FD6-9CCE-BFAABA9CA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143" y="257884"/>
            <a:ext cx="4527395" cy="710964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71450" eaLnBrk="1" hangingPunct="1">
              <a:lnSpc>
                <a:spcPct val="90000"/>
              </a:lnSpc>
              <a:spcBef>
                <a:spcPct val="0"/>
              </a:spcBef>
              <a:defRPr sz="4800" b="1" kern="1200" cap="all">
                <a:solidFill>
                  <a:srgbClr val="19227D"/>
                </a:solidFill>
                <a:latin typeface="Gilroy ExtraBold"/>
              </a:defRPr>
            </a:lvl1pPr>
          </a:lstStyle>
          <a:p>
            <a:r>
              <a:rPr lang="pt-BR" sz="2400" dirty="0"/>
              <a:t>Quem sou eu?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5B989C1-3AFD-48B9-8F62-E3A4031AD614}"/>
              </a:ext>
            </a:extLst>
          </p:cNvPr>
          <p:cNvSpPr/>
          <p:nvPr/>
        </p:nvSpPr>
        <p:spPr>
          <a:xfrm>
            <a:off x="1507983" y="4653697"/>
            <a:ext cx="40590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pt-BR" sz="2400" b="1" dirty="0">
                <a:solidFill>
                  <a:srgbClr val="FFFF00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Canal 6Sigma Excellence</a:t>
            </a: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FAD1CC7E-1A0C-4BD6-9F9D-BEC784B9675F}"/>
              </a:ext>
            </a:extLst>
          </p:cNvPr>
          <p:cNvSpPr/>
          <p:nvPr/>
        </p:nvSpPr>
        <p:spPr>
          <a:xfrm>
            <a:off x="1507983" y="6056265"/>
            <a:ext cx="7073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pt-BR" sz="2400" b="1" dirty="0">
                <a:solidFill>
                  <a:srgbClr val="00B0F0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pt-BR" sz="2400" b="1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afraniofilho</a:t>
            </a:r>
            <a:endParaRPr lang="pt-BR" sz="2400" b="1" dirty="0">
              <a:solidFill>
                <a:srgbClr val="00206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C74E4833-3550-406B-B6A8-83EF39B1593F}"/>
              </a:ext>
            </a:extLst>
          </p:cNvPr>
          <p:cNvSpPr/>
          <p:nvPr/>
        </p:nvSpPr>
        <p:spPr>
          <a:xfrm>
            <a:off x="1477942" y="4027773"/>
            <a:ext cx="6078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2400" b="1" u="sng" dirty="0">
                <a:solidFill>
                  <a:srgbClr val="00B0F0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BR" sz="2400" b="1" dirty="0">
                <a:solidFill>
                  <a:srgbClr val="00B0F0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pt-BR" sz="2400" b="1" u="sng" dirty="0">
                <a:solidFill>
                  <a:srgbClr val="00B0F0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www.linkedin.com/in/afraniofilho/</a:t>
            </a:r>
            <a:endParaRPr lang="pt-BR" sz="2400" b="1" u="sng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8E3EC00-8355-4D31-9DC7-9B81C2D61B57}"/>
              </a:ext>
            </a:extLst>
          </p:cNvPr>
          <p:cNvSpPr txBox="1"/>
          <p:nvPr/>
        </p:nvSpPr>
        <p:spPr>
          <a:xfrm>
            <a:off x="1507983" y="5170554"/>
            <a:ext cx="72154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 u="sng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rgbClr val="00B0F0"/>
                </a:solidFill>
                <a:hlinkClick r:id="rId5"/>
              </a:rPr>
              <a:t>@6SigmaExcellence</a:t>
            </a:r>
            <a:endParaRPr 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8DB3C9E-64EE-4970-B8CD-44F8A43A5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76" y="2678794"/>
            <a:ext cx="3043452" cy="304345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2547B3A-D43C-49D4-B680-A87F5437B0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" y="3686115"/>
            <a:ext cx="877615" cy="87761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637C570-FC80-4BE0-B005-FC8D7BB169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6" y="4653697"/>
            <a:ext cx="877616" cy="87761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9E8E8AC-8ECD-4A1C-B7EA-4727A39F74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6" y="5846372"/>
            <a:ext cx="689214" cy="671965"/>
          </a:xfrm>
          <a:prstGeom prst="rect">
            <a:avLst/>
          </a:prstGeom>
        </p:spPr>
      </p:pic>
      <p:pic>
        <p:nvPicPr>
          <p:cNvPr id="65538" name="Picture 2">
            <a:extLst>
              <a:ext uri="{FF2B5EF4-FFF2-40B4-BE49-F238E27FC236}">
                <a16:creationId xmlns:a16="http://schemas.microsoft.com/office/drawing/2014/main" id="{3A095F93-5A2E-4987-9EB1-928DFB8C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5111" y1="33036" x2="55111" y2="33036"/>
                        <a14:foregroundMark x1="52889" y1="51786" x2="52889" y2="5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81" y="5713896"/>
            <a:ext cx="1071563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hlinkClick r:id="rId12"/>
            <a:extLst>
              <a:ext uri="{FF2B5EF4-FFF2-40B4-BE49-F238E27FC236}">
                <a16:creationId xmlns:a16="http://schemas.microsoft.com/office/drawing/2014/main" id="{E0D68E60-B060-4C6A-A4FD-3FF3EF2E37CD}"/>
              </a:ext>
            </a:extLst>
          </p:cNvPr>
          <p:cNvSpPr txBox="1"/>
          <p:nvPr/>
        </p:nvSpPr>
        <p:spPr>
          <a:xfrm>
            <a:off x="7891015" y="5974588"/>
            <a:ext cx="238577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37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pt-BR" sz="2400" dirty="0"/>
              <a:t>@</a:t>
            </a:r>
            <a:r>
              <a:rPr lang="pt-BR" sz="2400" dirty="0">
                <a:solidFill>
                  <a:srgbClr val="002060"/>
                </a:solidFill>
                <a:highlight>
                  <a:srgbClr val="FFFF00"/>
                </a:highlight>
              </a:rPr>
              <a:t>afraniofilho1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F28730-EC5D-4849-856F-1DA1A46CED2A}"/>
              </a:ext>
            </a:extLst>
          </p:cNvPr>
          <p:cNvSpPr txBox="1"/>
          <p:nvPr/>
        </p:nvSpPr>
        <p:spPr>
          <a:xfrm>
            <a:off x="1554530" y="3615468"/>
            <a:ext cx="1984005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pt-BR" sz="2700" b="1" dirty="0">
                <a:solidFill>
                  <a:srgbClr val="FFFF00"/>
                </a:solidFill>
                <a:highlight>
                  <a:srgbClr val="000000"/>
                </a:highlight>
                <a:latin typeface="Gilroy ExtraBold"/>
                <a:sym typeface="Helvetica Neue"/>
              </a:rPr>
              <a:t>Afranio Costa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C5D7D3-DDBB-41D5-ABD3-922AA00FCB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026" y="23503"/>
            <a:ext cx="8006071" cy="34906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6E49D0-3B06-472F-8022-28CB734E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741" y="4507180"/>
            <a:ext cx="673530" cy="6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ftware | Arduino">
            <a:extLst>
              <a:ext uri="{FF2B5EF4-FFF2-40B4-BE49-F238E27FC236}">
                <a16:creationId xmlns:a16="http://schemas.microsoft.com/office/drawing/2014/main" id="{94E5CCAA-789A-41A2-8249-7363BE30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221" y="4528101"/>
            <a:ext cx="1182057" cy="62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berry Pi OS - Preço, avaliações e classificação - Capterra Brasil 2022">
            <a:extLst>
              <a:ext uri="{FF2B5EF4-FFF2-40B4-BE49-F238E27FC236}">
                <a16:creationId xmlns:a16="http://schemas.microsoft.com/office/drawing/2014/main" id="{ED96E713-FFD6-4B19-9790-2FC22E98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41" y="4547946"/>
            <a:ext cx="570422" cy="5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F46A3E8-91A7-9CC2-A750-1FC62C3701B8}"/>
              </a:ext>
            </a:extLst>
          </p:cNvPr>
          <p:cNvSpPr/>
          <p:nvPr/>
        </p:nvSpPr>
        <p:spPr>
          <a:xfrm>
            <a:off x="7891015" y="0"/>
            <a:ext cx="832467" cy="4693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873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40EABED-834C-4554-8457-06371EF7703C}" type="slidenum">
              <a:rPr lang="en-US" smtClean="0"/>
              <a:pPr eaLnBrk="1" hangingPunct="1"/>
              <a:t>5</a:t>
            </a:fld>
            <a:endParaRPr lang="en-US"/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8F81B3EC-E803-42F5-9396-B8ADBA67D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14" y="1474250"/>
            <a:ext cx="5076021" cy="47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344532B-E1F8-4BAB-B287-A76BD2B1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301" y="3316208"/>
            <a:ext cx="3019491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F3BC7-212A-46F1-9988-3C5B2B17D853}"/>
              </a:ext>
            </a:extLst>
          </p:cNvPr>
          <p:cNvSpPr txBox="1"/>
          <p:nvPr/>
        </p:nvSpPr>
        <p:spPr>
          <a:xfrm>
            <a:off x="7481300" y="2339910"/>
            <a:ext cx="3019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highlight>
                  <a:srgbClr val="FFFF00"/>
                </a:highlight>
              </a:rPr>
              <a:t>Transformar dados em conhecimento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C48819E-3AC0-9558-A4DA-F8D297CFA34C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pic>
        <p:nvPicPr>
          <p:cNvPr id="3" name="Picture 4" descr="Resultado de imagem para python">
            <a:extLst>
              <a:ext uri="{FF2B5EF4-FFF2-40B4-BE49-F238E27FC236}">
                <a16:creationId xmlns:a16="http://schemas.microsoft.com/office/drawing/2014/main" id="{9AC67EC8-63CC-9CA6-A376-88ACEC498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D40787F-7444-73CE-8D83-642B31E6327F}"/>
              </a:ext>
            </a:extLst>
          </p:cNvPr>
          <p:cNvSpPr/>
          <p:nvPr/>
        </p:nvSpPr>
        <p:spPr>
          <a:xfrm>
            <a:off x="695152" y="988395"/>
            <a:ext cx="113561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Image.open(</a:t>
            </a: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</a:t>
            </a:r>
            <a:r>
              <a:rPr lang="pt-BR" sz="24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  </a:t>
            </a:r>
          </a:p>
        </p:txBody>
      </p:sp>
    </p:spTree>
    <p:extLst>
      <p:ext uri="{BB962C8B-B14F-4D97-AF65-F5344CB8AC3E}">
        <p14:creationId xmlns:p14="http://schemas.microsoft.com/office/powerpoint/2010/main" val="393207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Resultado de imagem para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per computador de 25 anos atrÃ¡s (Foto: DivulgaÃ§Ã£o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20" y="1828782"/>
            <a:ext cx="4594244" cy="37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ipa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438" y="1828781"/>
            <a:ext cx="3756907" cy="37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20CCBF1-9F26-D42C-C4C6-9E54589B19F6}"/>
              </a:ext>
            </a:extLst>
          </p:cNvPr>
          <p:cNvSpPr/>
          <p:nvPr/>
        </p:nvSpPr>
        <p:spPr>
          <a:xfrm>
            <a:off x="526477" y="1183304"/>
            <a:ext cx="113561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Image.open(</a:t>
            </a: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</a:t>
            </a:r>
            <a:r>
              <a:rPr lang="pt-BR" sz="24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 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A4F901B-4EF8-FD33-F3BC-9DAC703A9E6E}"/>
              </a:ext>
            </a:extLst>
          </p:cNvPr>
          <p:cNvSpPr/>
          <p:nvPr/>
        </p:nvSpPr>
        <p:spPr>
          <a:xfrm>
            <a:off x="6755387" y="5683143"/>
            <a:ext cx="391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IPAD 2 - 2011 – 1,65 GFLOPS</a:t>
            </a:r>
          </a:p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 processadores a 1 GHz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3258FC0-5CEA-3953-768A-673F97746183}"/>
              </a:ext>
            </a:extLst>
          </p:cNvPr>
          <p:cNvSpPr/>
          <p:nvPr/>
        </p:nvSpPr>
        <p:spPr>
          <a:xfrm>
            <a:off x="793320" y="5683143"/>
            <a:ext cx="4087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Cray 2 – 1985 – 1,9 GFLOPS</a:t>
            </a:r>
          </a:p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8 processadores a 260 MHz</a:t>
            </a: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270DEC8-8B9E-DC02-0C0C-5E4B288571CE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60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4758" y="985033"/>
            <a:ext cx="87795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 = “  </a:t>
            </a:r>
          </a:p>
          <a:p>
            <a:endParaRPr lang="pt-BR" sz="24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/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Linguagem de programação orientada a objeto</a:t>
            </a:r>
          </a:p>
          <a:p>
            <a:pPr lvl="0"/>
            <a:endParaRPr lang="pt-BR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/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Lançada por Guido van Rossum em 1991</a:t>
            </a:r>
          </a:p>
          <a:p>
            <a:pPr lvl="0"/>
            <a:endParaRPr lang="pt-BR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/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Modelo de desenvolvimento comunitário, aberto e gerenciado pela organização sem fins lucrativos Python Software Foundation</a:t>
            </a:r>
          </a:p>
          <a:p>
            <a:pPr lvl="0"/>
            <a:endParaRPr lang="pt-BR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/>
            <a:r>
              <a:rPr lang="pt-BR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O nome Python teve a sua origem no grupo humorístico britânico Monty Python</a:t>
            </a:r>
          </a:p>
          <a:p>
            <a:pPr lvl="0"/>
            <a:r>
              <a:rPr lang="pt-BR" sz="2800" dirty="0">
                <a:solidFill>
                  <a:srgbClr val="002060"/>
                </a:solidFill>
              </a:rPr>
              <a:t>		</a:t>
            </a:r>
            <a:r>
              <a:rPr lang="pt-BR" sz="24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</a:t>
            </a:r>
          </a:p>
        </p:txBody>
      </p:sp>
      <p:pic>
        <p:nvPicPr>
          <p:cNvPr id="10" name="Picture 4" descr="Resultado de imagem para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upload.wikimedia.org/wikipedia/commons/thumb/3/38/He_invented_Python.jpg/1024px-He_invented_Pyth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78" y="1466849"/>
            <a:ext cx="2616201" cy="196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DVhJO">
            <a:hlinkClick r:id="" action="ppaction://media"/>
            <a:extLst>
              <a:ext uri="{FF2B5EF4-FFF2-40B4-BE49-F238E27FC236}">
                <a16:creationId xmlns:a16="http://schemas.microsoft.com/office/drawing/2014/main" id="{43933521-55CB-FB48-8FB1-F56DE55A1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1778" y="4419149"/>
            <a:ext cx="3048000" cy="1714500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D9278AEC-6337-60D0-616A-A0019C8E4E28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788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B6323590-2AF9-167F-E99C-341C4DB3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8F381803-C8B1-4D02-1981-A9E6ED23E5CC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67CE11-422B-C09D-FA2D-300A7323ABB6}"/>
              </a:ext>
            </a:extLst>
          </p:cNvPr>
          <p:cNvSpPr txBox="1"/>
          <p:nvPr/>
        </p:nvSpPr>
        <p:spPr>
          <a:xfrm>
            <a:off x="1116797" y="4900129"/>
            <a:ext cx="97349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Eleição para o 32º presidente dos Estados Unidos, na década de 30.</a:t>
            </a:r>
            <a:endParaRPr lang="pt-BR" altLang="en-US" dirty="0">
              <a:solidFill>
                <a:srgbClr val="FFFF00"/>
              </a:solidFill>
            </a:endParaRPr>
          </a:p>
          <a:p>
            <a:r>
              <a:rPr lang="pt-BR" dirty="0"/>
              <a:t>”)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00FB6E2-047F-72F6-D655-706950BFDA8F}"/>
              </a:ext>
            </a:extLst>
          </p:cNvPr>
          <p:cNvSpPr/>
          <p:nvPr/>
        </p:nvSpPr>
        <p:spPr>
          <a:xfrm>
            <a:off x="526477" y="1183304"/>
            <a:ext cx="113561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Image.open(</a:t>
            </a: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								</a:t>
            </a:r>
          </a:p>
          <a:p>
            <a:r>
              <a:rPr lang="pt-BR" sz="24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A2A6C-52F6-E303-D2E5-00848F4B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63" y="1709254"/>
            <a:ext cx="80105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6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1125-4E0E-A982-C092-1D8C55702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m para python">
            <a:extLst>
              <a:ext uri="{FF2B5EF4-FFF2-40B4-BE49-F238E27FC236}">
                <a16:creationId xmlns:a16="http://schemas.microsoft.com/office/drawing/2014/main" id="{822B8894-4F4B-5EE9-AF9F-9F58B0ED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8" y="133811"/>
            <a:ext cx="952039" cy="9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FD7D370E-2A7D-E118-7812-D07417E94691}"/>
              </a:ext>
            </a:extLst>
          </p:cNvPr>
          <p:cNvSpPr txBox="1"/>
          <p:nvPr/>
        </p:nvSpPr>
        <p:spPr>
          <a:xfrm>
            <a:off x="1116797" y="212798"/>
            <a:ext cx="6714128" cy="775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000" b="1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sz="4800" dirty="0"/>
              <a:t>Data Science - Python</a:t>
            </a:r>
            <a:endParaRPr lang="en-US" sz="4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428805-78DD-D717-3FD6-E4869E5FC4E4}"/>
              </a:ext>
            </a:extLst>
          </p:cNvPr>
          <p:cNvSpPr txBox="1"/>
          <p:nvPr/>
        </p:nvSpPr>
        <p:spPr>
          <a:xfrm>
            <a:off x="1116797" y="1085850"/>
            <a:ext cx="97349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5B9BD5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print(“    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	- Pesquisa com mais de 10 Milhões de eleitores e previu uma vitória com folga a favor de </a:t>
            </a:r>
            <a:r>
              <a:rPr lang="pt-BR" dirty="0" err="1">
                <a:solidFill>
                  <a:srgbClr val="FFFF00"/>
                </a:solidFill>
              </a:rPr>
              <a:t>Landon</a:t>
            </a:r>
            <a:r>
              <a:rPr lang="pt-BR" dirty="0">
                <a:solidFill>
                  <a:srgbClr val="FFFF00"/>
                </a:solidFill>
              </a:rPr>
              <a:t>.</a:t>
            </a:r>
          </a:p>
          <a:p>
            <a:endParaRPr lang="pt-BR" altLang="en-US" dirty="0">
              <a:solidFill>
                <a:srgbClr val="FFFF00"/>
              </a:solidFill>
            </a:endParaRPr>
          </a:p>
          <a:p>
            <a:r>
              <a:rPr lang="pt-BR" altLang="en-US" dirty="0">
                <a:solidFill>
                  <a:srgbClr val="FFFF00"/>
                </a:solidFill>
              </a:rPr>
              <a:t>	- Roosevelt venceu a eleição de forma esmagadora nunca vista antes. (27,752,648 x 16,681,862)</a:t>
            </a:r>
          </a:p>
          <a:p>
            <a:endParaRPr lang="pt-BR" altLang="en-US" dirty="0">
              <a:solidFill>
                <a:srgbClr val="FFFF00"/>
              </a:solidFill>
            </a:endParaRPr>
          </a:p>
          <a:p>
            <a:r>
              <a:rPr lang="pt-BR" altLang="en-US" dirty="0">
                <a:solidFill>
                  <a:srgbClr val="FFFF00"/>
                </a:solidFill>
              </a:rPr>
              <a:t>	- O erro da revista de 19,54% no voto popular destruiu sua credibilidade, resultando na sua falência 18 meses após a eleição.</a:t>
            </a:r>
          </a:p>
          <a:p>
            <a:r>
              <a:rPr lang="pt-BR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809803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5110</TotalTime>
  <Words>953</Words>
  <Application>Microsoft Office PowerPoint</Application>
  <PresentationFormat>Widescreen</PresentationFormat>
  <Paragraphs>220</Paragraphs>
  <Slides>21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Gilroy ExtraBold</vt:lpstr>
      <vt:lpstr>Office Theme</vt:lpstr>
      <vt:lpstr>Data Science -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Ford Motor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afranio a. filho</dc:creator>
  <cp:lastModifiedBy>Afrânio Rebouças</cp:lastModifiedBy>
  <cp:revision>209</cp:revision>
  <dcterms:created xsi:type="dcterms:W3CDTF">2019-08-05T18:18:56Z</dcterms:created>
  <dcterms:modified xsi:type="dcterms:W3CDTF">2024-02-17T09:11:21Z</dcterms:modified>
</cp:coreProperties>
</file>